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257" r:id="rId3"/>
    <p:sldId id="259" r:id="rId4"/>
    <p:sldId id="261" r:id="rId5"/>
    <p:sldId id="260" r:id="rId6"/>
    <p:sldId id="265" r:id="rId7"/>
    <p:sldId id="263" r:id="rId8"/>
    <p:sldId id="264" r:id="rId9"/>
    <p:sldId id="258" r:id="rId10"/>
    <p:sldId id="268" r:id="rId11"/>
    <p:sldId id="270" r:id="rId12"/>
    <p:sldId id="271" r:id="rId13"/>
    <p:sldId id="272" r:id="rId14"/>
    <p:sldId id="26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1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404E0-92A3-403C-9F84-AA694D20F75C}" v="35" dt="2023-12-04T13:23:56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2" d="100"/>
          <a:sy n="82" d="100"/>
        </p:scale>
        <p:origin x="-25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4E985-8649-4567-8B13-5195740B98D5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C7E46-5E8D-4794-BB75-29FBDA3D3F6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1355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c5dd89c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10c5dd89c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c5dd89c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10c5dd89c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8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F0E2-59D9-2BB0-1B19-9DF211F74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2FB11-197B-E8F7-49AE-27DE58B79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73888-CC16-79AC-292F-BD67F803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ABBAE-CC98-86C9-F58B-C9B54A91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7431-7B30-3DCF-F98A-BE4A19EC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602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F981-F217-FE43-3E15-C275CD4D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9F877-70B3-A36F-C1EE-7278FA642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D4664-AF22-2E0F-338E-DB0913F8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72FD6-77E3-D3CB-F48F-9C2AE18D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E864F-F15B-EB3B-FA66-2F2D09C9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424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CB5F8E-B62F-2A91-8DB2-3CC9522A0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097AA-834F-F743-495F-EABA60696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4C92-96A6-6579-6EFA-8EF67583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3CEB4-DB7E-9D57-737C-88BDE012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49CB-86DD-A517-C8A1-E8A31060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549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95C1-4837-8D0D-64CD-B646F8A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54CB1-567B-0E82-6C75-E99FEF7C2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F42D1-2159-986A-9A73-36CD875A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7CB65-4309-4853-74D0-3AFDECB0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95B53-02E1-D2DE-4A39-FC442D4C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920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FD03-768D-ABAF-22A9-0359D2B1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7A48-AC32-B2E0-8020-9CB8D0D29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69E02-3064-CA71-D16A-6429FD767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E12CE-DFF8-886A-460B-8101052F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C554F-0A3B-025F-985E-DBDAB114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3870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8C71-AE1A-F2B4-6742-118BAD3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C6209-9FEF-8ECB-B63F-8FB65957F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E1F22-0B8F-8D2A-03AC-A917D12C6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4382B-6B66-0E7F-DBF8-3E85C674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6F793-8A51-261D-51E8-358D4D75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7E2D1-F298-4CCA-C3A1-917D81DD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581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2AA3-5EC0-D195-838F-8C7BB600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3DF7A-9345-DFFB-39B1-87A655D16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6E374-C7F1-71EB-9F63-13A8C2B26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9B102-BA31-A6D2-DD4F-1DFF6280E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0442D-368A-E2F9-2DC6-76A135C23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6C240-DE2C-C46B-18E0-8F31275C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FAAAC-A06C-FAC6-6E1B-3FCF3794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03140-11BB-6205-13C6-75701A20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985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2569-C403-B2AA-CCBB-852B6BF6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0C024-AF14-871B-A777-5557EA8E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118EF-47BB-6684-463A-270865D5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6C396-2DC5-C056-042B-BF454862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492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BA662-27DE-1006-4F1A-6F6F8CEAD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6F27F-1571-77CA-78DE-17864265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70033-ADA2-5A5A-7E52-2701B2AE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553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C0C3-FC21-F9D9-D53D-CCC62D79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B86B6-3144-27CD-3185-9E4142AE5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15180-D5C6-77CF-FB69-6EA7B4A2A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ECAD8-C339-9BC6-218D-BFC22C38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4DA1D-B332-41A9-D31F-87AB6181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EB220-95EC-5AFB-B7D9-EE5D5EDD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522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6090-EC0F-495E-2FB3-E705252A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79E5AB-44BD-3982-E438-F29938F19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F0925-E633-41AE-C2AE-E7C29A6C5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7B7DE-082F-C70A-519F-ABAC4E81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A65CC-B7E4-94A3-A0DB-5544371D4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2213A-1D5A-4DCC-4A51-D015AEE6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329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AE6BA9-BE94-DAB2-01CB-18D347FDC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200B0-B3A5-14E5-96F3-0642C249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603F6-9BDF-E557-1E04-825339DCF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CF2ED-5825-4DE4-AD1D-DE7ECDAFA89D}" type="datetimeFigureOut">
              <a:rPr lang="en-ID" smtClean="0"/>
              <a:t>30/11/2023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D152-D1A4-F17F-18A6-43413D6F4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93437-3662-0DA6-640A-15ED7FB43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B4719-CF59-46F3-840D-14A081615D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092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1A79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4538" y="0"/>
            <a:ext cx="3937479" cy="684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753" y="309824"/>
            <a:ext cx="1318932" cy="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E41FE-A40F-E0F7-1B37-FA41A83A4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622" y="1122363"/>
            <a:ext cx="10087494" cy="238760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i="0" dirty="0">
                <a:solidFill>
                  <a:schemeClr val="bg1"/>
                </a:solidFill>
                <a:effectLst/>
                <a:latin typeface="zeitung"/>
              </a:rPr>
              <a:t>Preprocessing the Indonesian Hate &amp; Abusive Text Twitter: </a:t>
            </a:r>
            <a:br>
              <a:rPr lang="en-US" i="0" dirty="0">
                <a:solidFill>
                  <a:schemeClr val="bg1"/>
                </a:solidFill>
                <a:effectLst/>
                <a:latin typeface="zeitung"/>
              </a:rPr>
            </a:br>
            <a:r>
              <a:rPr lang="en-US" i="0" dirty="0">
                <a:solidFill>
                  <a:schemeClr val="bg1"/>
                </a:solidFill>
                <a:effectLst/>
                <a:latin typeface="zeitung"/>
              </a:rPr>
              <a:t>Descriptive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8352B-5541-A086-6B96-C823B1F3F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Syarifudin Zuhdi </a:t>
            </a:r>
          </a:p>
          <a:p>
            <a:r>
              <a:rPr lang="en-US" dirty="0">
                <a:solidFill>
                  <a:schemeClr val="bg1"/>
                </a:solidFill>
              </a:rPr>
              <a:t>DSC 15</a:t>
            </a:r>
            <a:endParaRPr lang="en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7;p14">
            <a:extLst>
              <a:ext uri="{FF2B5EF4-FFF2-40B4-BE49-F238E27FC236}">
                <a16:creationId xmlns:a16="http://schemas.microsoft.com/office/drawing/2014/main" id="{F2329479-3174-EF8C-F888-3E2ADDE11136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59;p14">
            <a:extLst>
              <a:ext uri="{FF2B5EF4-FFF2-40B4-BE49-F238E27FC236}">
                <a16:creationId xmlns:a16="http://schemas.microsoft.com/office/drawing/2014/main" id="{A8194DF2-51C3-BAE7-4F20-EAEC4FC64A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A59955AF-55D3-C4EF-D7B5-EDC66E55C0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612DE-1691-BFCC-289E-52C3BBF4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Result and </a:t>
            </a:r>
            <a:r>
              <a:rPr lang="en-US" dirty="0" err="1">
                <a:solidFill>
                  <a:srgbClr val="7030A0"/>
                </a:solidFill>
              </a:rPr>
              <a:t>Analisys</a:t>
            </a:r>
            <a:endParaRPr lang="en-ID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09515-831B-D3F0-173A-F04493171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0415"/>
            <a:ext cx="8924107" cy="2842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889D6-5FF3-435C-B37C-50724E7F8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11432"/>
            <a:ext cx="8924107" cy="230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1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7;p14">
            <a:extLst>
              <a:ext uri="{FF2B5EF4-FFF2-40B4-BE49-F238E27FC236}">
                <a16:creationId xmlns:a16="http://schemas.microsoft.com/office/drawing/2014/main" id="{F2329479-3174-EF8C-F888-3E2ADDE11136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59;p14">
            <a:extLst>
              <a:ext uri="{FF2B5EF4-FFF2-40B4-BE49-F238E27FC236}">
                <a16:creationId xmlns:a16="http://schemas.microsoft.com/office/drawing/2014/main" id="{A8194DF2-51C3-BAE7-4F20-EAEC4FC64A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A59955AF-55D3-C4EF-D7B5-EDC66E55C0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612DE-1691-BFCC-289E-52C3BBF4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Descriptive Statistic</a:t>
            </a:r>
            <a:endParaRPr lang="en-ID" dirty="0">
              <a:solidFill>
                <a:srgbClr val="7030A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8C3900-921A-4D52-3A50-98FC30820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2872989" cy="312447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D4671-DF17-1E2D-81C7-831BE536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423" y="1690688"/>
            <a:ext cx="2872989" cy="3108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852E90-1588-A312-06F4-BE7BCA5B3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685" y="1721573"/>
            <a:ext cx="3162574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9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7;p14">
            <a:extLst>
              <a:ext uri="{FF2B5EF4-FFF2-40B4-BE49-F238E27FC236}">
                <a16:creationId xmlns:a16="http://schemas.microsoft.com/office/drawing/2014/main" id="{F2329479-3174-EF8C-F888-3E2ADDE11136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59;p14">
            <a:extLst>
              <a:ext uri="{FF2B5EF4-FFF2-40B4-BE49-F238E27FC236}">
                <a16:creationId xmlns:a16="http://schemas.microsoft.com/office/drawing/2014/main" id="{A8194DF2-51C3-BAE7-4F20-EAEC4FC64A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A59955AF-55D3-C4EF-D7B5-EDC66E55C0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612DE-1691-BFCC-289E-52C3BBF4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Visualization</a:t>
            </a:r>
            <a:endParaRPr lang="en-ID" dirty="0">
              <a:solidFill>
                <a:srgbClr val="7030A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6884FF-07BD-25E7-883D-F809D57C8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71410"/>
            <a:ext cx="3016882" cy="268435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0B22E6-94AE-DB75-807E-E0980123D2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9"/>
          <a:stretch/>
        </p:blipFill>
        <p:spPr>
          <a:xfrm>
            <a:off x="4050732" y="1666236"/>
            <a:ext cx="3016882" cy="2684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22240-D3E9-1EAE-2397-8799F1498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4406084"/>
            <a:ext cx="3025868" cy="2334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C36712-84CF-A827-DCDC-0954DA84DC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717" y="4406084"/>
            <a:ext cx="3016882" cy="23396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71D604-9564-0969-59A0-03573101A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974" y="1655016"/>
            <a:ext cx="3622174" cy="26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7;p14">
            <a:extLst>
              <a:ext uri="{FF2B5EF4-FFF2-40B4-BE49-F238E27FC236}">
                <a16:creationId xmlns:a16="http://schemas.microsoft.com/office/drawing/2014/main" id="{F2329479-3174-EF8C-F888-3E2ADDE11136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59;p14">
            <a:extLst>
              <a:ext uri="{FF2B5EF4-FFF2-40B4-BE49-F238E27FC236}">
                <a16:creationId xmlns:a16="http://schemas.microsoft.com/office/drawing/2014/main" id="{A8194DF2-51C3-BAE7-4F20-EAEC4FC64A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A59955AF-55D3-C4EF-D7B5-EDC66E55C0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612DE-1691-BFCC-289E-52C3BBF4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Wordcloud</a:t>
            </a:r>
            <a:endParaRPr lang="en-ID" dirty="0">
              <a:solidFill>
                <a:srgbClr val="7030A0"/>
              </a:solidFill>
            </a:endParaRPr>
          </a:p>
        </p:txBody>
      </p:sp>
      <p:pic>
        <p:nvPicPr>
          <p:cNvPr id="8" name="Content Placeholder 7" descr="A close up of words&#10;&#10;Description automatically generated">
            <a:extLst>
              <a:ext uri="{FF2B5EF4-FFF2-40B4-BE49-F238E27FC236}">
                <a16:creationId xmlns:a16="http://schemas.microsoft.com/office/drawing/2014/main" id="{2DC2F322-B67B-1D79-187D-0DF1E2131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7043"/>
            <a:ext cx="4709169" cy="2450597"/>
          </a:xfrm>
        </p:spPr>
      </p:pic>
      <p:pic>
        <p:nvPicPr>
          <p:cNvPr id="10" name="Picture 9" descr="A close-up of words&#10;&#10;Description automatically generated">
            <a:extLst>
              <a:ext uri="{FF2B5EF4-FFF2-40B4-BE49-F238E27FC236}">
                <a16:creationId xmlns:a16="http://schemas.microsoft.com/office/drawing/2014/main" id="{77C5423C-706B-F150-99BB-EFD3C94E6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62" y="2457042"/>
            <a:ext cx="4709169" cy="24505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5B5F37-41F3-A7F3-E875-212EFA0D2FDF}"/>
              </a:ext>
            </a:extLst>
          </p:cNvPr>
          <p:cNvSpPr txBox="1"/>
          <p:nvPr/>
        </p:nvSpPr>
        <p:spPr>
          <a:xfrm>
            <a:off x="1281485" y="208771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Sebelum: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4CFB9-C6E6-0641-540B-895D0181E5A0}"/>
              </a:ext>
            </a:extLst>
          </p:cNvPr>
          <p:cNvSpPr txBox="1"/>
          <p:nvPr/>
        </p:nvSpPr>
        <p:spPr>
          <a:xfrm>
            <a:off x="6096000" y="2087149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Sesudah</a:t>
            </a:r>
            <a:r>
              <a:rPr lang="en-US" dirty="0"/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849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7;p14">
            <a:extLst>
              <a:ext uri="{FF2B5EF4-FFF2-40B4-BE49-F238E27FC236}">
                <a16:creationId xmlns:a16="http://schemas.microsoft.com/office/drawing/2014/main" id="{63462F28-95AF-D7DA-2FA6-C366ED02C364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59;p14">
            <a:extLst>
              <a:ext uri="{FF2B5EF4-FFF2-40B4-BE49-F238E27FC236}">
                <a16:creationId xmlns:a16="http://schemas.microsoft.com/office/drawing/2014/main" id="{551F003C-2172-9CC5-CBFF-21EA3C4A68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538BAD73-6015-8E27-10AB-854D1413D7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31FF4-6E71-EB0A-1A3D-52C81B9A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Conclusion</a:t>
            </a:r>
            <a:endParaRPr lang="en-ID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B93A-20BF-2B06-A8B4-A46C5C001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Konten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 media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dipisahkan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b="1" dirty="0"/>
              <a:t>hate speech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komentar-komentar</a:t>
            </a:r>
            <a:r>
              <a:rPr lang="en-ID" dirty="0"/>
              <a:t> </a:t>
            </a:r>
            <a:r>
              <a:rPr lang="en-ID" b="1" dirty="0" err="1"/>
              <a:t>negatif</a:t>
            </a:r>
            <a:r>
              <a:rPr lang="en-ID" dirty="0"/>
              <a:t> netizen. </a:t>
            </a:r>
          </a:p>
          <a:p>
            <a:pPr marL="0" indent="0">
              <a:buNone/>
            </a:pP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 media,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mempelajari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hate speech dan </a:t>
            </a:r>
            <a:r>
              <a:rPr lang="en-ID" dirty="0" err="1"/>
              <a:t>pikiran-pikiran</a:t>
            </a:r>
            <a:r>
              <a:rPr lang="en-ID" dirty="0"/>
              <a:t> </a:t>
            </a:r>
            <a:r>
              <a:rPr lang="en-ID" dirty="0" err="1"/>
              <a:t>negatif</a:t>
            </a:r>
            <a:r>
              <a:rPr lang="en-ID" dirty="0"/>
              <a:t> yang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berhadapan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hal-hal</a:t>
            </a:r>
            <a:r>
              <a:rPr lang="en-ID" dirty="0"/>
              <a:t> yang </a:t>
            </a:r>
            <a:r>
              <a:rPr lang="en-ID" dirty="0" err="1"/>
              <a:t>bersebrangan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/>
              <a:t>Yang </a:t>
            </a:r>
            <a:r>
              <a:rPr lang="en-ID" dirty="0" err="1"/>
              <a:t>terpenting</a:t>
            </a:r>
            <a:r>
              <a:rPr lang="en-ID" dirty="0"/>
              <a:t>, </a:t>
            </a:r>
            <a:r>
              <a:rPr lang="en-ID" b="1" dirty="0" err="1"/>
              <a:t>jangan</a:t>
            </a:r>
            <a:r>
              <a:rPr lang="en-ID" b="1" dirty="0"/>
              <a:t> </a:t>
            </a:r>
            <a:r>
              <a:rPr lang="en-ID" b="1" dirty="0" err="1"/>
              <a:t>terlalu</a:t>
            </a:r>
            <a:r>
              <a:rPr lang="en-ID" b="1" dirty="0"/>
              <a:t> </a:t>
            </a:r>
            <a:r>
              <a:rPr lang="en-ID" b="1" dirty="0" err="1"/>
              <a:t>menganggap</a:t>
            </a:r>
            <a:r>
              <a:rPr lang="en-ID" b="1" dirty="0"/>
              <a:t> hate speech </a:t>
            </a:r>
            <a:r>
              <a:rPr lang="en-ID" b="1" dirty="0" err="1"/>
              <a:t>itu</a:t>
            </a:r>
            <a:r>
              <a:rPr lang="en-ID" b="1" dirty="0"/>
              <a:t> </a:t>
            </a:r>
            <a:r>
              <a:rPr lang="en-ID" b="1" dirty="0" err="1"/>
              <a:t>sebagai</a:t>
            </a:r>
            <a:r>
              <a:rPr lang="en-ID" b="1" dirty="0"/>
              <a:t> </a:t>
            </a:r>
            <a:r>
              <a:rPr lang="en-ID" b="1" dirty="0" err="1"/>
              <a:t>sesuatu</a:t>
            </a:r>
            <a:r>
              <a:rPr lang="en-ID" b="1" dirty="0"/>
              <a:t> yang </a:t>
            </a:r>
            <a:r>
              <a:rPr lang="en-ID" b="1" dirty="0" err="1"/>
              <a:t>bersifat</a:t>
            </a:r>
            <a:r>
              <a:rPr lang="en-ID" b="1" dirty="0"/>
              <a:t> personal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116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1A79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4538" y="0"/>
            <a:ext cx="3937479" cy="684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753" y="309824"/>
            <a:ext cx="1318932" cy="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E41FE-A40F-E0F7-1B37-FA41A83A4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622" y="1122363"/>
            <a:ext cx="10087494" cy="2387600"/>
          </a:xfrm>
        </p:spPr>
        <p:txBody>
          <a:bodyPr>
            <a:normAutofit/>
          </a:bodyPr>
          <a:lstStyle/>
          <a:p>
            <a:pPr fontAlgn="base"/>
            <a:r>
              <a:rPr lang="en-US" i="0" dirty="0" err="1">
                <a:effectLst/>
                <a:latin typeface="zeitung"/>
              </a:rPr>
              <a:t>Terimakasih</a:t>
            </a:r>
            <a:r>
              <a:rPr lang="en-US" i="0" dirty="0">
                <a:effectLst/>
                <a:latin typeface="zeitung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8352B-5541-A086-6B96-C823B1F3F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766" y="3602038"/>
            <a:ext cx="5298233" cy="1655762"/>
          </a:xfrm>
        </p:spPr>
        <p:txBody>
          <a:bodyPr/>
          <a:lstStyle/>
          <a:p>
            <a:pPr algn="l"/>
            <a:r>
              <a:rPr lang="en-US" dirty="0" err="1"/>
              <a:t>syarifudien</a:t>
            </a:r>
            <a:endParaRPr lang="en-US" dirty="0"/>
          </a:p>
          <a:p>
            <a:pPr algn="l"/>
            <a:r>
              <a:rPr lang="en-US" dirty="0"/>
              <a:t>linkedin.com/in/</a:t>
            </a:r>
            <a:r>
              <a:rPr lang="en-US" dirty="0" err="1"/>
              <a:t>syarifudien</a:t>
            </a:r>
            <a:endParaRPr lang="en-US" dirty="0"/>
          </a:p>
          <a:p>
            <a:pPr algn="l"/>
            <a:r>
              <a:rPr lang="en-US" dirty="0"/>
              <a:t>syarifudien17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AD4D6-8C64-91DD-780F-7E9546BBC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59" y="3648842"/>
            <a:ext cx="394638" cy="394638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B7354A-032D-82D1-A1B2-66FCD8022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59" y="4111351"/>
            <a:ext cx="394638" cy="394638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EE564A-6D02-0149-95F8-6F879E5D0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59" y="4573861"/>
            <a:ext cx="394639" cy="39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7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4206-A7F6-2593-2117-88D94464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Outline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D489-62B0-4524-E6EA-F08F252FB8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Goals</a:t>
            </a:r>
          </a:p>
          <a:p>
            <a:r>
              <a:rPr lang="en-ID" dirty="0"/>
              <a:t>Research Method</a:t>
            </a:r>
          </a:p>
          <a:p>
            <a:r>
              <a:rPr lang="en-ID" dirty="0"/>
              <a:t>Result and Analysis</a:t>
            </a:r>
          </a:p>
          <a:p>
            <a:r>
              <a:rPr lang="en-ID" dirty="0"/>
              <a:t>Conclusion</a:t>
            </a:r>
          </a:p>
          <a:p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41E749-602C-C0BC-B6EB-BD3E8B10A5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Result and Analysis</a:t>
            </a:r>
          </a:p>
          <a:p>
            <a:pPr lvl="1"/>
            <a:r>
              <a:rPr lang="en-US" dirty="0"/>
              <a:t>Tweet Data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kamus</a:t>
            </a:r>
            <a:r>
              <a:rPr lang="en-US" dirty="0"/>
              <a:t> Alay</a:t>
            </a:r>
          </a:p>
          <a:p>
            <a:pPr lvl="1"/>
            <a:r>
              <a:rPr lang="en-US" dirty="0"/>
              <a:t>Abusive Words</a:t>
            </a:r>
          </a:p>
          <a:p>
            <a:pPr lvl="1"/>
            <a:r>
              <a:rPr lang="en-US" dirty="0"/>
              <a:t>Data Stop Words</a:t>
            </a:r>
          </a:p>
          <a:p>
            <a:pPr lvl="1"/>
            <a:r>
              <a:rPr lang="en-US" dirty="0" err="1"/>
              <a:t>Preprocesing</a:t>
            </a:r>
            <a:r>
              <a:rPr lang="en-US" dirty="0"/>
              <a:t> Data</a:t>
            </a:r>
          </a:p>
          <a:p>
            <a:endParaRPr lang="en-ID" dirty="0"/>
          </a:p>
        </p:txBody>
      </p:sp>
      <p:cxnSp>
        <p:nvCxnSpPr>
          <p:cNvPr id="4" name="Google Shape;57;p14">
            <a:extLst>
              <a:ext uri="{FF2B5EF4-FFF2-40B4-BE49-F238E27FC236}">
                <a16:creationId xmlns:a16="http://schemas.microsoft.com/office/drawing/2014/main" id="{0CC76853-163B-67AD-29B6-940ADB492C0D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59;p14">
            <a:extLst>
              <a:ext uri="{FF2B5EF4-FFF2-40B4-BE49-F238E27FC236}">
                <a16:creationId xmlns:a16="http://schemas.microsoft.com/office/drawing/2014/main" id="{D5B175DA-EA4A-2D10-18EB-9224FF15DD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6DCCD1B7-482D-C048-7AE1-61BEF28DB5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17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57;p14">
            <a:extLst>
              <a:ext uri="{FF2B5EF4-FFF2-40B4-BE49-F238E27FC236}">
                <a16:creationId xmlns:a16="http://schemas.microsoft.com/office/drawing/2014/main" id="{2E64B565-1B2C-9516-9D36-16064BD05219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66;p15">
            <a:extLst>
              <a:ext uri="{FF2B5EF4-FFF2-40B4-BE49-F238E27FC236}">
                <a16:creationId xmlns:a16="http://schemas.microsoft.com/office/drawing/2014/main" id="{A90AF60E-0D1A-9A6B-74FD-E0F2FCB6A2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A964EF-77DE-D490-68B1-E8F41BD1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969710-2C5A-E832-645A-973C015D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ini </a:t>
            </a:r>
            <a:r>
              <a:rPr lang="en-US" b="1" dirty="0" err="1"/>
              <a:t>pengguna</a:t>
            </a:r>
            <a:r>
              <a:rPr lang="en-US" b="1" dirty="0"/>
              <a:t> internet </a:t>
            </a:r>
            <a:r>
              <a:rPr lang="en-US" b="1" dirty="0" err="1"/>
              <a:t>terus</a:t>
            </a:r>
            <a:r>
              <a:rPr lang="en-US" b="1" dirty="0"/>
              <a:t> </a:t>
            </a:r>
            <a:r>
              <a:rPr lang="en-US" b="1" dirty="0" err="1"/>
              <a:t>mengalami</a:t>
            </a:r>
            <a:r>
              <a:rPr lang="en-US" b="1" dirty="0"/>
              <a:t> </a:t>
            </a:r>
            <a:r>
              <a:rPr lang="en-US" b="1" dirty="0" err="1"/>
              <a:t>kenaikan</a:t>
            </a:r>
            <a:r>
              <a:rPr lang="en-US" b="1" dirty="0"/>
              <a:t> </a:t>
            </a:r>
            <a:r>
              <a:rPr lang="en-US" dirty="0"/>
              <a:t>yang juga </a:t>
            </a:r>
            <a:r>
              <a:rPr lang="en-US" dirty="0" err="1"/>
              <a:t>mendorong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literasi</a:t>
            </a:r>
            <a:r>
              <a:rPr lang="en-US" dirty="0"/>
              <a:t> digital </a:t>
            </a:r>
            <a:r>
              <a:rPr lang="en-US" dirty="0" err="1"/>
              <a:t>masyarakat</a:t>
            </a:r>
            <a:r>
              <a:rPr lang="en-US" dirty="0"/>
              <a:t> Indonesia.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literasi</a:t>
            </a:r>
            <a:r>
              <a:rPr lang="en-US" dirty="0"/>
              <a:t> digital yang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memberantas</a:t>
            </a:r>
            <a:r>
              <a:rPr lang="en-US" dirty="0"/>
              <a:t> </a:t>
            </a:r>
            <a:r>
              <a:rPr lang="en-US" dirty="0" err="1"/>
              <a:t>kemiskinan</a:t>
            </a:r>
            <a:r>
              <a:rPr lang="en-US" dirty="0"/>
              <a:t> dan </a:t>
            </a:r>
            <a:r>
              <a:rPr lang="en-US" dirty="0" err="1"/>
              <a:t>mendorong</a:t>
            </a:r>
            <a:r>
              <a:rPr lang="en-US" dirty="0"/>
              <a:t> </a:t>
            </a:r>
            <a:r>
              <a:rPr lang="en-US" dirty="0" err="1"/>
              <a:t>kemajuan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b="1" dirty="0"/>
              <a:t>media digital </a:t>
            </a:r>
            <a:r>
              <a:rPr lang="en-US" b="1" dirty="0" err="1"/>
              <a:t>sendiri</a:t>
            </a:r>
            <a:r>
              <a:rPr lang="en-US" b="1" dirty="0"/>
              <a:t>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selalu</a:t>
            </a:r>
            <a:r>
              <a:rPr lang="en-US" b="1" dirty="0"/>
              <a:t> </a:t>
            </a:r>
            <a:r>
              <a:rPr lang="en-US" b="1" dirty="0" err="1"/>
              <a:t>berdamak</a:t>
            </a:r>
            <a:r>
              <a:rPr lang="en-US" b="1" dirty="0"/>
              <a:t> </a:t>
            </a:r>
            <a:r>
              <a:rPr lang="en-US" b="1" dirty="0" err="1"/>
              <a:t>positif</a:t>
            </a:r>
            <a:r>
              <a:rPr lang="en-US" b="1" dirty="0"/>
              <a:t> </a:t>
            </a:r>
            <a:r>
              <a:rPr lang="en-US" b="1" dirty="0" err="1"/>
              <a:t>dikarenakan</a:t>
            </a:r>
            <a:r>
              <a:rPr lang="en-US" b="1" dirty="0"/>
              <a:t> </a:t>
            </a:r>
            <a:r>
              <a:rPr lang="en-US" b="1" dirty="0" err="1"/>
              <a:t>adanya</a:t>
            </a:r>
            <a:r>
              <a:rPr lang="en-US" b="1" dirty="0"/>
              <a:t> </a:t>
            </a:r>
            <a:r>
              <a:rPr lang="en-US" b="1" dirty="0" err="1"/>
              <a:t>penyebaran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b="1" dirty="0"/>
              <a:t> </a:t>
            </a:r>
            <a:r>
              <a:rPr lang="en-US" b="1" dirty="0" err="1"/>
              <a:t>hoaks</a:t>
            </a:r>
            <a:r>
              <a:rPr lang="en-US" b="1" dirty="0"/>
              <a:t>, </a:t>
            </a:r>
            <a:r>
              <a:rPr lang="en-US" b="1" dirty="0" err="1"/>
              <a:t>ujaran</a:t>
            </a:r>
            <a:r>
              <a:rPr lang="en-US" b="1" dirty="0"/>
              <a:t> </a:t>
            </a:r>
            <a:r>
              <a:rPr lang="en-US" b="1" dirty="0" err="1"/>
              <a:t>kebencian</a:t>
            </a:r>
            <a:r>
              <a:rPr lang="en-US" b="1" dirty="0"/>
              <a:t>, dan </a:t>
            </a:r>
            <a:r>
              <a:rPr lang="en-US" b="1" dirty="0" err="1"/>
              <a:t>aktivitas</a:t>
            </a:r>
            <a:r>
              <a:rPr lang="en-US" b="1" dirty="0"/>
              <a:t> </a:t>
            </a:r>
            <a:r>
              <a:rPr lang="en-US" b="1" dirty="0" err="1"/>
              <a:t>merugikan</a:t>
            </a:r>
            <a:r>
              <a:rPr lang="en-US" b="1" dirty="0"/>
              <a:t> </a:t>
            </a:r>
            <a:r>
              <a:rPr lang="en-US" b="1" dirty="0" err="1"/>
              <a:t>lainya</a:t>
            </a:r>
            <a:r>
              <a:rPr lang="en-US" b="1" dirty="0"/>
              <a:t>.</a:t>
            </a:r>
          </a:p>
          <a:p>
            <a:r>
              <a:rPr lang="en-US" dirty="0" err="1"/>
              <a:t>Penelitian</a:t>
            </a:r>
            <a:r>
              <a:rPr lang="en-US" dirty="0"/>
              <a:t> Microsoft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kesopanan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internet </a:t>
            </a:r>
            <a:r>
              <a:rPr lang="en-US" dirty="0" err="1"/>
              <a:t>sepanjang</a:t>
            </a:r>
            <a:r>
              <a:rPr lang="en-US" dirty="0"/>
              <a:t> 2020, </a:t>
            </a:r>
            <a:r>
              <a:rPr lang="en-US" dirty="0" err="1"/>
              <a:t>termasuk</a:t>
            </a:r>
            <a:r>
              <a:rPr lang="en-US" dirty="0"/>
              <a:t> negara Indonesia. Dalam laporan Digital Civility Index (DCI) itu,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kesopanan</a:t>
            </a:r>
            <a:r>
              <a:rPr lang="en-US" dirty="0"/>
              <a:t> digital </a:t>
            </a:r>
            <a:r>
              <a:rPr lang="en-US" dirty="0" err="1"/>
              <a:t>pengguna</a:t>
            </a:r>
            <a:r>
              <a:rPr lang="en-US" dirty="0"/>
              <a:t> internet dunia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di dunia maya. </a:t>
            </a:r>
            <a:r>
              <a:rPr lang="en-US" b="1" dirty="0"/>
              <a:t>Netizen Indonesia </a:t>
            </a:r>
            <a:r>
              <a:rPr lang="en-US" b="1" dirty="0" err="1"/>
              <a:t>menempati</a:t>
            </a:r>
            <a:r>
              <a:rPr lang="en-US" b="1" dirty="0"/>
              <a:t> </a:t>
            </a:r>
            <a:r>
              <a:rPr lang="en-US" b="1" dirty="0" err="1"/>
              <a:t>urutan</a:t>
            </a:r>
            <a:r>
              <a:rPr lang="en-US" b="1" dirty="0"/>
              <a:t> </a:t>
            </a:r>
            <a:r>
              <a:rPr lang="en-US" b="1" dirty="0" err="1"/>
              <a:t>terbawah</a:t>
            </a:r>
            <a:r>
              <a:rPr lang="en-US" b="1" dirty="0"/>
              <a:t> se-Asia Tenggara, alias paling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sopan</a:t>
            </a:r>
            <a:r>
              <a:rPr lang="en-US" dirty="0"/>
              <a:t>.</a:t>
            </a:r>
          </a:p>
        </p:txBody>
      </p:sp>
      <p:pic>
        <p:nvPicPr>
          <p:cNvPr id="4" name="Google Shape;59;p14">
            <a:extLst>
              <a:ext uri="{FF2B5EF4-FFF2-40B4-BE49-F238E27FC236}">
                <a16:creationId xmlns:a16="http://schemas.microsoft.com/office/drawing/2014/main" id="{2FC67548-E2B8-7F66-DDDB-D8F285611C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559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57;p14">
            <a:extLst>
              <a:ext uri="{FF2B5EF4-FFF2-40B4-BE49-F238E27FC236}">
                <a16:creationId xmlns:a16="http://schemas.microsoft.com/office/drawing/2014/main" id="{9BB1072A-47D8-4075-0B79-51A2DDC2CF17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59;p14">
            <a:extLst>
              <a:ext uri="{FF2B5EF4-FFF2-40B4-BE49-F238E27FC236}">
                <a16:creationId xmlns:a16="http://schemas.microsoft.com/office/drawing/2014/main" id="{27AC9C75-F025-32AF-ED63-F0A0FB458E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8760EA88-BCFE-F49B-7355-3BC2E45ED4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2C728-32C0-B1D8-1F92-4DA25AD6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Backgrounds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99398-AD3B-7802-48D3-6F997EA40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6092" y="1836420"/>
            <a:ext cx="2638912" cy="25384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23C54-A42D-144B-9260-88218861AF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1" t="744"/>
          <a:stretch/>
        </p:blipFill>
        <p:spPr>
          <a:xfrm>
            <a:off x="838200" y="4416813"/>
            <a:ext cx="2638912" cy="2409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1928D-81F2-BD59-182A-5D326E091A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" t="1165"/>
          <a:stretch/>
        </p:blipFill>
        <p:spPr>
          <a:xfrm>
            <a:off x="6562737" y="1842863"/>
            <a:ext cx="5237351" cy="5015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85053-8E76-6080-22DE-197F6820F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1212" y="1836420"/>
            <a:ext cx="2905316" cy="36737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8E5FFD-7D5F-11B5-E6B6-8CA5DBE534F5}"/>
              </a:ext>
            </a:extLst>
          </p:cNvPr>
          <p:cNvSpPr txBox="1"/>
          <p:nvPr/>
        </p:nvSpPr>
        <p:spPr>
          <a:xfrm>
            <a:off x="3634740" y="5593080"/>
            <a:ext cx="2494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/>
              <a:t>- </a:t>
            </a:r>
            <a:r>
              <a:rPr lang="en-US" dirty="0" err="1"/>
              <a:t>DataReportal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Katadata</a:t>
            </a:r>
            <a:r>
              <a:rPr lang="en-US" dirty="0"/>
              <a:t> Insight Center</a:t>
            </a:r>
          </a:p>
          <a:p>
            <a:r>
              <a:rPr lang="en-US" dirty="0"/>
              <a:t>- IndonesiaBaik.id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9755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57;p14">
            <a:extLst>
              <a:ext uri="{FF2B5EF4-FFF2-40B4-BE49-F238E27FC236}">
                <a16:creationId xmlns:a16="http://schemas.microsoft.com/office/drawing/2014/main" id="{778F0FD0-D279-F648-FA04-DBF90471DE15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59;p14">
            <a:extLst>
              <a:ext uri="{FF2B5EF4-FFF2-40B4-BE49-F238E27FC236}">
                <a16:creationId xmlns:a16="http://schemas.microsoft.com/office/drawing/2014/main" id="{B89AFE7C-24FF-CD3A-BDB5-C0B518BB32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6;p15">
            <a:extLst>
              <a:ext uri="{FF2B5EF4-FFF2-40B4-BE49-F238E27FC236}">
                <a16:creationId xmlns:a16="http://schemas.microsoft.com/office/drawing/2014/main" id="{29C77D4D-EF7C-2E83-9A08-D08DFF593C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A964EF-77DE-D490-68B1-E8F41BD1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Problems</a:t>
            </a:r>
            <a:endParaRPr lang="en-ID" dirty="0">
              <a:solidFill>
                <a:srgbClr val="7030A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969710-2C5A-E832-645A-973C015D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Twitter/X salah </a:t>
            </a:r>
            <a:r>
              <a:rPr lang="en-US" dirty="0" err="1"/>
              <a:t>satu</a:t>
            </a:r>
            <a:r>
              <a:rPr lang="en-US" dirty="0"/>
              <a:t> media social yang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ini,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untuk </a:t>
            </a:r>
            <a:r>
              <a:rPr lang="en-US" dirty="0" err="1"/>
              <a:t>mengeluarkan</a:t>
            </a:r>
            <a:r>
              <a:rPr lang="en-US" dirty="0"/>
              <a:t> </a:t>
            </a:r>
            <a:r>
              <a:rPr lang="en-US" dirty="0" err="1"/>
              <a:t>pendapat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.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adanya</a:t>
            </a:r>
            <a:r>
              <a:rPr lang="en-US" b="1" dirty="0"/>
              <a:t> </a:t>
            </a:r>
            <a:r>
              <a:rPr lang="en-US" b="1" dirty="0" err="1"/>
              <a:t>mekanisme</a:t>
            </a:r>
            <a:r>
              <a:rPr lang="en-US" b="1" dirty="0"/>
              <a:t> </a:t>
            </a:r>
            <a:r>
              <a:rPr lang="en-US" b="1" dirty="0" err="1"/>
              <a:t>penyeleksian</a:t>
            </a:r>
            <a:r>
              <a:rPr lang="en-US" b="1" dirty="0"/>
              <a:t> kata-kata dan </a:t>
            </a:r>
            <a:r>
              <a:rPr lang="en-US" b="1" dirty="0" err="1"/>
              <a:t>kalimat</a:t>
            </a:r>
            <a:r>
              <a:rPr lang="en-US" b="1" dirty="0"/>
              <a:t> pada twitter</a:t>
            </a:r>
            <a:r>
              <a:rPr lang="en-US" dirty="0"/>
              <a:t>, </a:t>
            </a:r>
            <a:r>
              <a:rPr lang="en-US" dirty="0" err="1"/>
              <a:t>menyebabkan</a:t>
            </a:r>
            <a:r>
              <a:rPr lang="en-US" dirty="0"/>
              <a:t> siapa saja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melontarkan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kebencian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penggunakan</a:t>
            </a:r>
            <a:r>
              <a:rPr lang="en-US" dirty="0"/>
              <a:t> Bahasa </a:t>
            </a:r>
            <a:r>
              <a:rPr lang="en-US" dirty="0" err="1"/>
              <a:t>kasar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golongan</a:t>
            </a:r>
            <a:r>
              <a:rPr lang="en-US" dirty="0"/>
              <a:t> lain.</a:t>
            </a:r>
          </a:p>
          <a:p>
            <a:r>
              <a:rPr lang="en-ID" b="1" dirty="0" err="1"/>
              <a:t>Ujaran</a:t>
            </a:r>
            <a:r>
              <a:rPr lang="en-ID" b="1" dirty="0"/>
              <a:t> </a:t>
            </a:r>
            <a:r>
              <a:rPr lang="en-ID" b="1" dirty="0" err="1"/>
              <a:t>kebencian</a:t>
            </a:r>
            <a:r>
              <a:rPr lang="en-ID" b="1" dirty="0"/>
              <a:t> dan Bahasa </a:t>
            </a:r>
            <a:r>
              <a:rPr lang="en-ID" b="1" dirty="0" err="1"/>
              <a:t>kasar</a:t>
            </a:r>
            <a:r>
              <a:rPr lang="en-ID" b="1" dirty="0"/>
              <a:t> </a:t>
            </a:r>
            <a:r>
              <a:rPr lang="en-ID" b="1" dirty="0" err="1"/>
              <a:t>sering</a:t>
            </a:r>
            <a:r>
              <a:rPr lang="en-ID" b="1" dirty="0"/>
              <a:t> </a:t>
            </a:r>
            <a:r>
              <a:rPr lang="en-ID" b="1" dirty="0" err="1"/>
              <a:t>kita</a:t>
            </a:r>
            <a:r>
              <a:rPr lang="en-ID" b="1" dirty="0"/>
              <a:t> </a:t>
            </a:r>
            <a:r>
              <a:rPr lang="en-ID" b="1" dirty="0" err="1"/>
              <a:t>temukan</a:t>
            </a:r>
            <a:r>
              <a:rPr lang="en-ID" b="1" dirty="0"/>
              <a:t> di twitter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topik</a:t>
            </a:r>
            <a:r>
              <a:rPr lang="en-ID" dirty="0"/>
              <a:t> </a:t>
            </a:r>
            <a:r>
              <a:rPr lang="en-ID" dirty="0" err="1"/>
              <a:t>perseruan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, </a:t>
            </a:r>
            <a:r>
              <a:rPr lang="en-ID" dirty="0" err="1"/>
              <a:t>ketidakpasan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, public figure, </a:t>
            </a:r>
            <a:r>
              <a:rPr lang="en-ID" dirty="0" err="1"/>
              <a:t>sampai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kebijakan</a:t>
            </a:r>
            <a:r>
              <a:rPr lang="en-ID" dirty="0"/>
              <a:t> </a:t>
            </a:r>
            <a:r>
              <a:rPr lang="en-ID" dirty="0" err="1"/>
              <a:t>pemerintah</a:t>
            </a:r>
            <a:r>
              <a:rPr lang="en-ID" dirty="0"/>
              <a:t>.</a:t>
            </a:r>
          </a:p>
          <a:p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trend tweet Indonesia pada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2019-2020 dan </a:t>
            </a:r>
            <a:r>
              <a:rPr lang="en-ID" b="1" dirty="0" err="1"/>
              <a:t>apakah</a:t>
            </a:r>
            <a:r>
              <a:rPr lang="en-ID" b="1" dirty="0"/>
              <a:t> </a:t>
            </a:r>
            <a:r>
              <a:rPr lang="en-ID" b="1" dirty="0" err="1"/>
              <a:t>bentuk</a:t>
            </a:r>
            <a:r>
              <a:rPr lang="en-ID" b="1" dirty="0"/>
              <a:t> trend tweets pada </a:t>
            </a:r>
            <a:r>
              <a:rPr lang="en-ID" b="1" dirty="0" err="1"/>
              <a:t>periode</a:t>
            </a:r>
            <a:r>
              <a:rPr lang="en-ID" b="1" dirty="0"/>
              <a:t> </a:t>
            </a:r>
            <a:r>
              <a:rPr lang="en-ID" b="1" dirty="0" err="1"/>
              <a:t>tersebut</a:t>
            </a:r>
            <a:r>
              <a:rPr lang="en-ID" b="1" dirty="0"/>
              <a:t> </a:t>
            </a:r>
            <a:r>
              <a:rPr lang="en-ID" b="1" dirty="0" err="1"/>
              <a:t>dipenuhi</a:t>
            </a:r>
            <a:r>
              <a:rPr lang="en-ID" b="1" dirty="0"/>
              <a:t> kata-kata abusive</a:t>
            </a:r>
            <a:r>
              <a:rPr lang="en-ID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8636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7;p14">
            <a:extLst>
              <a:ext uri="{FF2B5EF4-FFF2-40B4-BE49-F238E27FC236}">
                <a16:creationId xmlns:a16="http://schemas.microsoft.com/office/drawing/2014/main" id="{04B776EF-E5B3-A9BB-4751-35F99014B1C4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59;p14">
            <a:extLst>
              <a:ext uri="{FF2B5EF4-FFF2-40B4-BE49-F238E27FC236}">
                <a16:creationId xmlns:a16="http://schemas.microsoft.com/office/drawing/2014/main" id="{FDFBDD16-DFA7-AC0F-EAE2-F43FB317F5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63B45C56-FC7F-E612-F6C7-8476C77FB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7FC72-739A-D99A-EB79-970ECB59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Goals</a:t>
            </a:r>
            <a:endParaRPr lang="en-ID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821C0-6D73-83DB-412B-75372503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400" dirty="0" err="1"/>
              <a:t>Penelitian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membahas</a:t>
            </a:r>
            <a:r>
              <a:rPr lang="en-ID" sz="2400" dirty="0"/>
              <a:t> </a:t>
            </a:r>
            <a:r>
              <a:rPr lang="en-ID" sz="2400" dirty="0" err="1"/>
              <a:t>tentang</a:t>
            </a:r>
            <a:r>
              <a:rPr lang="en-ID" sz="2400" dirty="0"/>
              <a:t> </a:t>
            </a:r>
            <a:r>
              <a:rPr lang="en-ID" sz="2400" b="1" dirty="0" err="1"/>
              <a:t>deteksi</a:t>
            </a:r>
            <a:r>
              <a:rPr lang="en-ID" sz="2400" b="1" dirty="0"/>
              <a:t> </a:t>
            </a:r>
            <a:r>
              <a:rPr lang="en-ID" sz="2400" b="1" dirty="0" err="1"/>
              <a:t>ujaran</a:t>
            </a:r>
            <a:r>
              <a:rPr lang="en-ID" sz="2400" b="1" dirty="0"/>
              <a:t> </a:t>
            </a:r>
            <a:r>
              <a:rPr lang="en-ID" sz="2400" b="1" dirty="0" err="1"/>
              <a:t>kebencian</a:t>
            </a:r>
            <a:r>
              <a:rPr lang="en-ID" sz="2400" b="1" dirty="0"/>
              <a:t> dan </a:t>
            </a:r>
            <a:r>
              <a:rPr lang="en-ID" sz="2400" b="1" dirty="0" err="1"/>
              <a:t>bahasa</a:t>
            </a:r>
            <a:r>
              <a:rPr lang="en-ID" sz="2400" b="1" dirty="0"/>
              <a:t> </a:t>
            </a:r>
            <a:r>
              <a:rPr lang="en-ID" sz="2400" b="1" dirty="0" err="1"/>
              <a:t>kasar</a:t>
            </a:r>
            <a:r>
              <a:rPr lang="en-ID" sz="2400" b="1" dirty="0"/>
              <a:t> </a:t>
            </a:r>
            <a:r>
              <a:rPr lang="en-ID" sz="2400" b="1" dirty="0" err="1"/>
              <a:t>dengan</a:t>
            </a:r>
            <a:r>
              <a:rPr lang="en-ID" sz="2400" b="1" dirty="0"/>
              <a:t> label </a:t>
            </a:r>
            <a:r>
              <a:rPr lang="en-ID" sz="2400" b="1" dirty="0" err="1"/>
              <a:t>ganda</a:t>
            </a:r>
            <a:r>
              <a:rPr lang="en-ID" sz="2400" b="1" dirty="0"/>
              <a:t> pada platform Twitter</a:t>
            </a:r>
            <a:r>
              <a:rPr lang="en-ID" sz="2400" dirty="0"/>
              <a:t> </a:t>
            </a:r>
            <a:r>
              <a:rPr lang="en-ID" sz="2400" dirty="0" err="1"/>
              <a:t>berbahasa</a:t>
            </a:r>
            <a:r>
              <a:rPr lang="en-ID" sz="2400" dirty="0"/>
              <a:t> Indonesia.</a:t>
            </a:r>
          </a:p>
          <a:p>
            <a:r>
              <a:rPr lang="en-ID" sz="2400" dirty="0" err="1"/>
              <a:t>Penelitian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b="1" dirty="0" err="1"/>
              <a:t>fokus</a:t>
            </a:r>
            <a:r>
              <a:rPr lang="en-ID" sz="2400" b="1" dirty="0"/>
              <a:t> pada </a:t>
            </a:r>
            <a:r>
              <a:rPr lang="en-ID" sz="2400" b="1" dirty="0" err="1"/>
              <a:t>pengembangan</a:t>
            </a:r>
            <a:r>
              <a:rPr lang="en-ID" sz="2400" b="1" dirty="0"/>
              <a:t> model </a:t>
            </a:r>
            <a:r>
              <a:rPr lang="en-ID" sz="2400" b="1" dirty="0" err="1"/>
              <a:t>untuk</a:t>
            </a:r>
            <a:r>
              <a:rPr lang="en-ID" sz="2400" b="1" dirty="0"/>
              <a:t> </a:t>
            </a:r>
            <a:r>
              <a:rPr lang="en-ID" sz="2400" b="1" dirty="0" err="1"/>
              <a:t>mengidentifikasi</a:t>
            </a:r>
            <a:r>
              <a:rPr lang="en-ID" sz="2400" b="1" dirty="0"/>
              <a:t> </a:t>
            </a:r>
            <a:r>
              <a:rPr lang="en-ID" sz="2400" b="1" dirty="0" err="1"/>
              <a:t>teks</a:t>
            </a:r>
            <a:r>
              <a:rPr lang="en-ID" sz="2400" b="1" dirty="0"/>
              <a:t> yang </a:t>
            </a:r>
            <a:r>
              <a:rPr lang="en-ID" sz="2400" b="1" dirty="0" err="1"/>
              <a:t>mengandung</a:t>
            </a:r>
            <a:r>
              <a:rPr lang="en-ID" sz="2400" b="1" dirty="0"/>
              <a:t> </a:t>
            </a:r>
            <a:r>
              <a:rPr lang="en-ID" sz="2400" b="1" dirty="0" err="1"/>
              <a:t>konten</a:t>
            </a:r>
            <a:r>
              <a:rPr lang="en-ID" sz="2400" b="1" dirty="0"/>
              <a:t> </a:t>
            </a:r>
            <a:r>
              <a:rPr lang="en-ID" sz="2400" b="1" dirty="0" err="1"/>
              <a:t>merugikan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beberapa</a:t>
            </a:r>
            <a:r>
              <a:rPr lang="en-ID" sz="2400" dirty="0"/>
              <a:t> label yang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mencakup</a:t>
            </a:r>
            <a:r>
              <a:rPr lang="en-ID" sz="2400" dirty="0"/>
              <a:t> </a:t>
            </a:r>
            <a:r>
              <a:rPr lang="en-ID" sz="2400" dirty="0" err="1"/>
              <a:t>kategori</a:t>
            </a:r>
            <a:r>
              <a:rPr lang="en-ID" sz="2400" dirty="0"/>
              <a:t> </a:t>
            </a:r>
            <a:r>
              <a:rPr lang="en-ID" sz="2400" dirty="0" err="1"/>
              <a:t>ujaran</a:t>
            </a:r>
            <a:r>
              <a:rPr lang="en-ID" sz="2400" dirty="0"/>
              <a:t> </a:t>
            </a:r>
            <a:r>
              <a:rPr lang="en-ID" sz="2400" dirty="0" err="1"/>
              <a:t>kebencian</a:t>
            </a:r>
            <a:r>
              <a:rPr lang="en-ID" sz="2400" dirty="0"/>
              <a:t> dan </a:t>
            </a:r>
            <a:r>
              <a:rPr lang="en-ID" sz="2400" dirty="0" err="1"/>
              <a:t>bahasa</a:t>
            </a:r>
            <a:r>
              <a:rPr lang="en-ID" sz="2400" dirty="0"/>
              <a:t> </a:t>
            </a:r>
            <a:r>
              <a:rPr lang="en-ID" sz="2400" dirty="0" err="1"/>
              <a:t>kasar</a:t>
            </a:r>
            <a:r>
              <a:rPr lang="en-ID" sz="2400" dirty="0"/>
              <a:t>. </a:t>
            </a:r>
          </a:p>
          <a:p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bertujuan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meningkatkan</a:t>
            </a:r>
            <a:r>
              <a:rPr lang="en-ID" sz="2400" dirty="0"/>
              <a:t> </a:t>
            </a:r>
            <a:r>
              <a:rPr lang="en-ID" sz="2400" dirty="0" err="1"/>
              <a:t>akurasi</a:t>
            </a:r>
            <a:r>
              <a:rPr lang="en-ID" sz="2400" dirty="0"/>
              <a:t> </a:t>
            </a:r>
            <a:r>
              <a:rPr lang="en-ID" sz="2400" dirty="0" err="1"/>
              <a:t>deteksi</a:t>
            </a:r>
            <a:r>
              <a:rPr lang="en-ID" sz="2400" dirty="0"/>
              <a:t> dan </a:t>
            </a:r>
            <a:r>
              <a:rPr lang="en-ID" sz="2400" dirty="0" err="1"/>
              <a:t>adaptasi</a:t>
            </a:r>
            <a:r>
              <a:rPr lang="en-ID" sz="2400" dirty="0"/>
              <a:t>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dirty="0" err="1"/>
              <a:t>konteks</a:t>
            </a:r>
            <a:r>
              <a:rPr lang="en-ID" sz="2400" dirty="0"/>
              <a:t> </a:t>
            </a:r>
            <a:r>
              <a:rPr lang="en-ID" sz="2400" dirty="0" err="1"/>
              <a:t>budaya</a:t>
            </a:r>
            <a:r>
              <a:rPr lang="en-ID" sz="2400" dirty="0"/>
              <a:t> dan </a:t>
            </a:r>
            <a:r>
              <a:rPr lang="en-ID" sz="2400" dirty="0" err="1"/>
              <a:t>linguistik</a:t>
            </a:r>
            <a:r>
              <a:rPr lang="en-ID" sz="2400" dirty="0"/>
              <a:t> Indonesia</a:t>
            </a:r>
          </a:p>
        </p:txBody>
      </p:sp>
    </p:spTree>
    <p:extLst>
      <p:ext uri="{BB962C8B-B14F-4D97-AF65-F5344CB8AC3E}">
        <p14:creationId xmlns:p14="http://schemas.microsoft.com/office/powerpoint/2010/main" val="75143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7;p14">
            <a:extLst>
              <a:ext uri="{FF2B5EF4-FFF2-40B4-BE49-F238E27FC236}">
                <a16:creationId xmlns:a16="http://schemas.microsoft.com/office/drawing/2014/main" id="{1ED96A55-523E-A7C4-FB93-298AF393BC85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59;p14">
            <a:extLst>
              <a:ext uri="{FF2B5EF4-FFF2-40B4-BE49-F238E27FC236}">
                <a16:creationId xmlns:a16="http://schemas.microsoft.com/office/drawing/2014/main" id="{13716602-F4F3-3C3C-CF3D-7864670C0C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25B89822-6005-1FA8-DBC7-7FAC209231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08904-754B-75ED-8418-1C9AD7B9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Metode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Penelitian</a:t>
            </a:r>
            <a:endParaRPr lang="en-ID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8C774-E33B-7A06-C514-355084BE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deskriptif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dengan Exploratory Data Analysis (EDA)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mendeskripsikan</a:t>
            </a:r>
            <a:r>
              <a:rPr lang="en-US" dirty="0"/>
              <a:t> data text</a:t>
            </a:r>
          </a:p>
          <a:p>
            <a:r>
              <a:rPr lang="en-US" dirty="0"/>
              <a:t>Sesuai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, </a:t>
            </a:r>
            <a:r>
              <a:rPr lang="en-US" dirty="0" err="1"/>
              <a:t>pengkajian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abusive pada data tweets yang </a:t>
            </a:r>
            <a:r>
              <a:rPr lang="en-US" dirty="0" err="1"/>
              <a:t>telah</a:t>
            </a:r>
            <a:r>
              <a:rPr lang="en-US" dirty="0"/>
              <a:t> di cleansing.</a:t>
            </a:r>
          </a:p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pengkajian</a:t>
            </a:r>
            <a:r>
              <a:rPr lang="en-US" dirty="0"/>
              <a:t>,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ini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univariate dan bivariate yang </a:t>
            </a:r>
            <a:r>
              <a:rPr lang="en-US" dirty="0" err="1"/>
              <a:t>akan</a:t>
            </a:r>
            <a:r>
              <a:rPr lang="en-US" dirty="0"/>
              <a:t> kami </a:t>
            </a:r>
            <a:r>
              <a:rPr lang="en-US" dirty="0" err="1"/>
              <a:t>jelaskan</a:t>
            </a:r>
            <a:r>
              <a:rPr lang="en-US" dirty="0"/>
              <a:t> pada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ini.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939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57;p14">
            <a:extLst>
              <a:ext uri="{FF2B5EF4-FFF2-40B4-BE49-F238E27FC236}">
                <a16:creationId xmlns:a16="http://schemas.microsoft.com/office/drawing/2014/main" id="{986841AD-FC2C-15E1-9E35-33E436FE05F4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59;p14">
            <a:extLst>
              <a:ext uri="{FF2B5EF4-FFF2-40B4-BE49-F238E27FC236}">
                <a16:creationId xmlns:a16="http://schemas.microsoft.com/office/drawing/2014/main" id="{49B91468-5ED7-E4DE-ABE7-98C63CB39A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225D63B3-FD26-FE7B-DB63-05A9EF9E60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08904-754B-75ED-8418-1C9AD7B9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Deskripsi</a:t>
            </a:r>
            <a:r>
              <a:rPr lang="en-US" dirty="0">
                <a:solidFill>
                  <a:srgbClr val="7030A0"/>
                </a:solidFill>
              </a:rPr>
              <a:t> Data</a:t>
            </a:r>
            <a:endParaRPr lang="en-ID" dirty="0">
              <a:solidFill>
                <a:srgbClr val="7030A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6C1DB-F758-1893-4212-09792399C7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393120" y="1896284"/>
            <a:ext cx="5010556" cy="395134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BA22B2-0DE0-E156-65AD-3D62A263F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28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Inter"/>
              </a:rPr>
              <a:t>Muhammad </a:t>
            </a:r>
            <a:r>
              <a:rPr lang="en-US" sz="2000" b="0" i="0" dirty="0" err="1">
                <a:effectLst/>
                <a:latin typeface="Inter"/>
              </a:rPr>
              <a:t>Okky</a:t>
            </a:r>
            <a:r>
              <a:rPr lang="en-US" sz="2000" b="0" i="0" dirty="0">
                <a:effectLst/>
                <a:latin typeface="Inter"/>
              </a:rPr>
              <a:t> </a:t>
            </a:r>
            <a:r>
              <a:rPr lang="en-US" sz="2000" b="0" i="0" dirty="0" err="1">
                <a:effectLst/>
                <a:latin typeface="Inter"/>
              </a:rPr>
              <a:t>Ibrohim</a:t>
            </a:r>
            <a:r>
              <a:rPr lang="en-US" sz="2000" b="0" i="0" dirty="0">
                <a:effectLst/>
                <a:latin typeface="Inter"/>
              </a:rPr>
              <a:t> and Indra Budi. 2019. Multi-label Hate Speech and Abusive Language Detection in Indonesian Twitter. </a:t>
            </a:r>
          </a:p>
          <a:p>
            <a:r>
              <a:rPr lang="en-US" sz="2000" dirty="0">
                <a:latin typeface="Inter"/>
              </a:rPr>
              <a:t>Data scraping Twitter </a:t>
            </a:r>
            <a:r>
              <a:rPr lang="en-US" sz="2000" dirty="0" err="1">
                <a:latin typeface="Inter"/>
              </a:rPr>
              <a:t>selama</a:t>
            </a:r>
            <a:r>
              <a:rPr lang="en-US" sz="2000" dirty="0">
                <a:latin typeface="Inter"/>
              </a:rPr>
              <a:t> 7 bulan, </a:t>
            </a:r>
            <a:r>
              <a:rPr lang="en-US" sz="2000" dirty="0" err="1">
                <a:latin typeface="Inter"/>
              </a:rPr>
              <a:t>dari</a:t>
            </a:r>
            <a:r>
              <a:rPr lang="en-US" sz="2000" dirty="0">
                <a:latin typeface="Inter"/>
              </a:rPr>
              <a:t> 20 </a:t>
            </a:r>
            <a:r>
              <a:rPr lang="en-US" sz="2000" dirty="0" err="1">
                <a:latin typeface="Inter"/>
              </a:rPr>
              <a:t>Maret</a:t>
            </a:r>
            <a:r>
              <a:rPr lang="en-US" sz="2000" dirty="0">
                <a:latin typeface="Inter"/>
              </a:rPr>
              <a:t> 2018 </a:t>
            </a:r>
            <a:r>
              <a:rPr lang="en-US" sz="2000" dirty="0" err="1">
                <a:latin typeface="Inter"/>
              </a:rPr>
              <a:t>s.d.</a:t>
            </a:r>
            <a:r>
              <a:rPr lang="en-US" sz="2000" dirty="0">
                <a:latin typeface="Inter"/>
              </a:rPr>
              <a:t> 10 September 2018.</a:t>
            </a:r>
          </a:p>
          <a:p>
            <a:r>
              <a:rPr lang="en-US" sz="2000" dirty="0">
                <a:latin typeface="Inter"/>
              </a:rPr>
              <a:t>Data yang </a:t>
            </a:r>
            <a:r>
              <a:rPr lang="en-US" sz="2000" dirty="0" err="1">
                <a:latin typeface="Inter"/>
              </a:rPr>
              <a:t>diolah</a:t>
            </a:r>
            <a:r>
              <a:rPr lang="en-US" sz="2000" dirty="0">
                <a:latin typeface="Inter"/>
              </a:rPr>
              <a:t> </a:t>
            </a:r>
            <a:r>
              <a:rPr lang="en-US" sz="2000" dirty="0" err="1">
                <a:latin typeface="Inter"/>
              </a:rPr>
              <a:t>memiliki</a:t>
            </a:r>
            <a:r>
              <a:rPr lang="en-US" sz="2000" dirty="0">
                <a:latin typeface="Inter"/>
              </a:rPr>
              <a:t> 13 </a:t>
            </a:r>
            <a:r>
              <a:rPr lang="en-US" sz="2000" dirty="0" err="1">
                <a:latin typeface="Inter"/>
              </a:rPr>
              <a:t>kolom</a:t>
            </a:r>
            <a:r>
              <a:rPr lang="en-US" sz="2000" dirty="0">
                <a:latin typeface="Inter"/>
              </a:rPr>
              <a:t> dengan total data </a:t>
            </a:r>
            <a:r>
              <a:rPr lang="en-US" sz="2000" dirty="0" err="1">
                <a:latin typeface="Inter"/>
              </a:rPr>
              <a:t>sebanyak</a:t>
            </a:r>
            <a:r>
              <a:rPr lang="en-US" sz="2000" dirty="0">
                <a:latin typeface="Inter"/>
              </a:rPr>
              <a:t> 13169</a:t>
            </a:r>
          </a:p>
          <a:p>
            <a:endParaRPr lang="en-US" sz="2000" dirty="0">
              <a:latin typeface="Inter"/>
            </a:endParaRPr>
          </a:p>
          <a:p>
            <a:endParaRPr lang="en-US" sz="2000" dirty="0">
              <a:latin typeface="Inter"/>
            </a:endParaRPr>
          </a:p>
          <a:p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91751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57;p14">
            <a:extLst>
              <a:ext uri="{FF2B5EF4-FFF2-40B4-BE49-F238E27FC236}">
                <a16:creationId xmlns:a16="http://schemas.microsoft.com/office/drawing/2014/main" id="{332ACE59-3658-F3AE-F446-526042DEAB1B}"/>
              </a:ext>
            </a:extLst>
          </p:cNvPr>
          <p:cNvCxnSpPr>
            <a:cxnSpLocks/>
          </p:cNvCxnSpPr>
          <p:nvPr/>
        </p:nvCxnSpPr>
        <p:spPr>
          <a:xfrm flipH="1">
            <a:off x="5818156" y="1010370"/>
            <a:ext cx="4331685" cy="10621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59;p14">
            <a:extLst>
              <a:ext uri="{FF2B5EF4-FFF2-40B4-BE49-F238E27FC236}">
                <a16:creationId xmlns:a16="http://schemas.microsoft.com/office/drawing/2014/main" id="{1AABAAC8-262D-D5CA-90DF-47E09DB459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2597" y="775842"/>
            <a:ext cx="1630075" cy="43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5">
            <a:extLst>
              <a:ext uri="{FF2B5EF4-FFF2-40B4-BE49-F238E27FC236}">
                <a16:creationId xmlns:a16="http://schemas.microsoft.com/office/drawing/2014/main" id="{6B534496-AC99-3FEF-F8D8-4986FDF505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5029" y="237007"/>
            <a:ext cx="3126971" cy="63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E726B-68FE-FE06-D31F-2C18BFD9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Tahapan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Analisis</a:t>
            </a:r>
            <a:r>
              <a:rPr lang="en-US" dirty="0">
                <a:solidFill>
                  <a:srgbClr val="7030A0"/>
                </a:solidFill>
              </a:rPr>
              <a:t> Data</a:t>
            </a:r>
            <a:endParaRPr lang="en-ID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8920E-CD24-7069-57B6-26B483ACA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Case cleaning : </a:t>
            </a:r>
            <a:r>
              <a:rPr lang="en-US" dirty="0" err="1"/>
              <a:t>Tahapan</a:t>
            </a:r>
            <a:r>
              <a:rPr lang="en-US" dirty="0"/>
              <a:t> yang </a:t>
            </a:r>
            <a:r>
              <a:rPr lang="en-US" dirty="0" err="1"/>
              <a:t>bertujuan</a:t>
            </a:r>
            <a:r>
              <a:rPr lang="en-US" dirty="0"/>
              <a:t> untuk </a:t>
            </a:r>
            <a:r>
              <a:rPr lang="en-US" dirty="0" err="1"/>
              <a:t>menghilangkan</a:t>
            </a:r>
            <a:r>
              <a:rPr lang="en-US" dirty="0"/>
              <a:t> kata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mengahpus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baca</a:t>
            </a:r>
            <a:r>
              <a:rPr lang="en-US" dirty="0"/>
              <a:t>.</a:t>
            </a:r>
          </a:p>
          <a:p>
            <a:r>
              <a:rPr lang="en-US" dirty="0"/>
              <a:t>Case Folding : </a:t>
            </a:r>
            <a:r>
              <a:rPr lang="en-US" dirty="0" err="1"/>
              <a:t>Tahapan</a:t>
            </a:r>
            <a:r>
              <a:rPr lang="en-US" dirty="0"/>
              <a:t> yang </a:t>
            </a:r>
            <a:r>
              <a:rPr lang="en-US" dirty="0" err="1"/>
              <a:t>bertujuan</a:t>
            </a:r>
            <a:r>
              <a:rPr lang="en-US" dirty="0"/>
              <a:t> untuk </a:t>
            </a:r>
            <a:r>
              <a:rPr lang="en-US" dirty="0" err="1"/>
              <a:t>menjadikan</a:t>
            </a:r>
            <a:r>
              <a:rPr lang="en-US" dirty="0"/>
              <a:t> semua </a:t>
            </a:r>
            <a:r>
              <a:rPr lang="en-US" dirty="0" err="1"/>
              <a:t>teks</a:t>
            </a:r>
            <a:r>
              <a:rPr lang="en-US" dirty="0"/>
              <a:t> menjadi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semua (lowering case).</a:t>
            </a:r>
          </a:p>
          <a:p>
            <a:r>
              <a:rPr lang="en-US" dirty="0"/>
              <a:t>Normalization :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kata yang </a:t>
            </a:r>
            <a:r>
              <a:rPr lang="en-US" dirty="0" err="1"/>
              <a:t>tidak</a:t>
            </a:r>
            <a:r>
              <a:rPr lang="en-US" dirty="0"/>
              <a:t> sesuai </a:t>
            </a:r>
            <a:r>
              <a:rPr lang="en-US" dirty="0" err="1"/>
              <a:t>ejaan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kata </a:t>
            </a:r>
            <a:r>
              <a:rPr lang="en-US" dirty="0" err="1"/>
              <a:t>baku</a:t>
            </a:r>
            <a:r>
              <a:rPr lang="en-US" dirty="0"/>
              <a:t> (Replace Kamus </a:t>
            </a:r>
            <a:r>
              <a:rPr lang="en-US" dirty="0" err="1"/>
              <a:t>alay</a:t>
            </a:r>
            <a:r>
              <a:rPr lang="en-US" dirty="0"/>
              <a:t>).</a:t>
            </a:r>
          </a:p>
          <a:p>
            <a:r>
              <a:rPr lang="en-US" dirty="0" err="1"/>
              <a:t>Stopwords</a:t>
            </a:r>
            <a:r>
              <a:rPr lang="en-US" dirty="0"/>
              <a:t> Removal :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kata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ketergantungan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topik</a:t>
            </a:r>
            <a:endParaRPr lang="en-US" dirty="0"/>
          </a:p>
          <a:p>
            <a:r>
              <a:rPr lang="en-US" dirty="0"/>
              <a:t>Filter Abusive Words :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pemotongan</a:t>
            </a:r>
            <a:r>
              <a:rPr lang="en-US" dirty="0"/>
              <a:t>/</a:t>
            </a:r>
            <a:r>
              <a:rPr lang="en-US" dirty="0" err="1"/>
              <a:t>perubahan</a:t>
            </a:r>
            <a:r>
              <a:rPr lang="en-US" dirty="0"/>
              <a:t> kata yang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kata-kata abusive.</a:t>
            </a:r>
          </a:p>
          <a:p>
            <a:endParaRPr lang="en-US" dirty="0"/>
          </a:p>
          <a:p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3959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8799</TotalTime>
  <Words>607</Words>
  <Application>Microsoft Office PowerPoint</Application>
  <PresentationFormat>Widescreen</PresentationFormat>
  <Paragraphs>62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Inter</vt:lpstr>
      <vt:lpstr>zeitung</vt:lpstr>
      <vt:lpstr>Office Theme</vt:lpstr>
      <vt:lpstr>Preprocessing the Indonesian Hate &amp; Abusive Text Twitter:  Descriptive Analysis</vt:lpstr>
      <vt:lpstr>Outline </vt:lpstr>
      <vt:lpstr>Backgrounds</vt:lpstr>
      <vt:lpstr>Backgrounds</vt:lpstr>
      <vt:lpstr>Problems</vt:lpstr>
      <vt:lpstr>Goals</vt:lpstr>
      <vt:lpstr>Metode Penelitian</vt:lpstr>
      <vt:lpstr>Deskripsi Data</vt:lpstr>
      <vt:lpstr>Tahapan Analisis Data</vt:lpstr>
      <vt:lpstr>Result and Analisys</vt:lpstr>
      <vt:lpstr>Descriptive Statistic</vt:lpstr>
      <vt:lpstr>Visualization</vt:lpstr>
      <vt:lpstr>Wordcloud</vt:lpstr>
      <vt:lpstr>Conclusion</vt:lpstr>
      <vt:lpstr>Terimakasih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Preprocessing the Indonesian Hate &amp; Abusive Text Twitter</dc:title>
  <dc:creator>Syarifudin Zuhdi</dc:creator>
  <cp:lastModifiedBy>Syarifudin Zuhdi</cp:lastModifiedBy>
  <cp:revision>2</cp:revision>
  <dcterms:created xsi:type="dcterms:W3CDTF">2023-11-25T13:46:06Z</dcterms:created>
  <dcterms:modified xsi:type="dcterms:W3CDTF">2023-12-04T13:25:32Z</dcterms:modified>
</cp:coreProperties>
</file>